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69" r:id="rId4"/>
    <p:sldId id="258" r:id="rId5"/>
    <p:sldId id="264" r:id="rId6"/>
    <p:sldId id="275" r:id="rId7"/>
    <p:sldId id="257" r:id="rId8"/>
    <p:sldId id="271" r:id="rId9"/>
    <p:sldId id="274" r:id="rId10"/>
    <p:sldId id="267" r:id="rId11"/>
    <p:sldId id="261" r:id="rId12"/>
    <p:sldId id="260" r:id="rId13"/>
    <p:sldId id="263" r:id="rId14"/>
    <p:sldId id="273" r:id="rId15"/>
    <p:sldId id="262" r:id="rId16"/>
    <p:sldId id="25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101" autoAdjust="0"/>
  </p:normalViewPr>
  <p:slideViewPr>
    <p:cSldViewPr snapToGrid="0" showGuides="1">
      <p:cViewPr varScale="1">
        <p:scale>
          <a:sx n="94" d="100"/>
          <a:sy n="94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CF88-486A-45F7-A365-781C842CC23D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408DC-F390-411F-92A0-EB6644E50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2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0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50375-21DC-4244-B91B-B29D0F5E4E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6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3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6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0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4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0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2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1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0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6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C0CF-51A8-4E08-ABD0-5076A8EAC2C3}" type="datetimeFigureOut">
              <a:rPr lang="ko-KR" altLang="en-US" smtClean="0"/>
              <a:t>2017-03-07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463751" y="1566837"/>
            <a:ext cx="3932417" cy="3882253"/>
          </a:xfrm>
          <a:prstGeom prst="ellipse">
            <a:avLst/>
          </a:prstGeom>
          <a:solidFill>
            <a:srgbClr val="009999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317699" y="1432659"/>
            <a:ext cx="4198995" cy="417381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645251" y="2075726"/>
            <a:ext cx="34770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algn="ctr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지식과 노하우로 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lvl="0" algn="ctr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소통하는</a:t>
            </a:r>
            <a:r>
              <a:rPr kumimoji="0" lang="en-US" altLang="ko-KR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 </a:t>
            </a:r>
            <a:r>
              <a:rPr kumimoji="0" lang="ko-KR" altLang="en-US" sz="2400" b="1" kern="0" spc="-1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에듀</a:t>
            </a: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플랫폼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8507" y="2925257"/>
            <a:ext cx="1937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709187">
              <a:defRPr/>
            </a:pPr>
            <a:r>
              <a:rPr lang="ko-KR" altLang="en-US" sz="6000" b="1" kern="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소통</a:t>
            </a:r>
            <a:endParaRPr lang="en-US" altLang="ko-KR" sz="6000" b="1" kern="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lvl="0" algn="ctr" defTabSz="709187">
              <a:defRPr/>
            </a:pPr>
            <a:r>
              <a:rPr lang="ko-KR" altLang="en-US" sz="6000" b="1" kern="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상자</a:t>
            </a:r>
            <a:endParaRPr lang="en-US" altLang="ko-KR" sz="6000" b="1" kern="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99496" y="291366"/>
            <a:ext cx="4753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참여하고</a:t>
            </a:r>
            <a:r>
              <a:rPr kumimoji="0" lang="en-US" altLang="ko-KR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소통하고</a:t>
            </a:r>
            <a:r>
              <a:rPr kumimoji="0" lang="en-US" altLang="ko-KR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창조하는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lvl="0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미래형 인재를 위한 교육 플랫폼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133659" y="1493876"/>
            <a:ext cx="4391079" cy="443171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455236" y="2865417"/>
            <a:ext cx="1647207" cy="1627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 상자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587493" y="2049637"/>
            <a:ext cx="3363086" cy="348540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668673" y="2994842"/>
            <a:ext cx="1371638" cy="14234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위한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sp>
        <p:nvSpPr>
          <p:cNvPr id="8" name="타원 7"/>
          <p:cNvSpPr/>
          <p:nvPr/>
        </p:nvSpPr>
        <p:spPr>
          <a:xfrm>
            <a:off x="3523195" y="1111588"/>
            <a:ext cx="1437569" cy="13763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 시스템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32129" y="3047432"/>
            <a:ext cx="1381228" cy="13914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위한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sp>
        <p:nvSpPr>
          <p:cNvPr id="10" name="타원 9"/>
          <p:cNvSpPr/>
          <p:nvPr/>
        </p:nvSpPr>
        <p:spPr>
          <a:xfrm>
            <a:off x="3555094" y="4716654"/>
            <a:ext cx="1437569" cy="142411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지원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252149" y="3624408"/>
            <a:ext cx="27476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238156" y="3764403"/>
            <a:ext cx="28875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22062" y="3337021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014043" y="3624408"/>
            <a:ext cx="27476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3000050" y="3764403"/>
            <a:ext cx="28875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28177" y="741666"/>
            <a:ext cx="311655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관리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소통상자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소통카드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 보드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4203036" y="2526741"/>
            <a:ext cx="9297" cy="2027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335019" y="2526741"/>
            <a:ext cx="4649" cy="2550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4218318" y="4493534"/>
            <a:ext cx="9297" cy="2027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350301" y="4493534"/>
            <a:ext cx="4649" cy="2550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80730" y="3337020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42887" y="670679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74437" y="5799290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구성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369" y="4640775"/>
            <a:ext cx="228139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 카드 발행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 박스 만들기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클래스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2756" y="4636115"/>
            <a:ext cx="194796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오픈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 보드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현황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정산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다양한 교육 컨텐츠를 담는 스마트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에듀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카테고리 구성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  <a:p>
            <a:pPr lvl="0"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사용자는 니즈에 따라 컨텐츠 카테고리를 취사선택하여 맞춤형 컨텐츠를 제공받을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</a:p>
        </p:txBody>
      </p:sp>
      <p:pic>
        <p:nvPicPr>
          <p:cNvPr id="6" name="Picture 2" descr="E:\014_알리미서비스\M-Plug진행\003_디자인\사용자 모바일\0__140718\140564510281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6" r="5068"/>
          <a:stretch/>
        </p:blipFill>
        <p:spPr bwMode="auto">
          <a:xfrm>
            <a:off x="1670107" y="1979603"/>
            <a:ext cx="2795081" cy="40468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:\013_진행프로젝트\PNS_2015\PNS2.0\002_디자인\20150622\filter_alimto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27979"/>
          <a:stretch/>
        </p:blipFill>
        <p:spPr bwMode="auto">
          <a:xfrm>
            <a:off x="4725283" y="1979603"/>
            <a:ext cx="2586183" cy="414745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1229" y="631295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카테고리 선택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0631" y="6312952"/>
            <a:ext cx="2275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스마트 필터로  찾아보기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25283" y="2063314"/>
            <a:ext cx="2586183" cy="365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4890" y="1693150"/>
            <a:ext cx="2275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예시 </a:t>
            </a:r>
            <a:r>
              <a:rPr lang="en-US" altLang="ko-KR" sz="1100" b="1" dirty="0"/>
              <a:t>UI</a:t>
            </a:r>
            <a:endParaRPr lang="ko-KR" altLang="en-US" sz="1100" b="1" dirty="0"/>
          </a:p>
        </p:txBody>
      </p:sp>
      <p:sp>
        <p:nvSpPr>
          <p:cNvPr id="16" name="직사각형 15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3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013_진행프로젝트\PNS_2015\PNS2.0\003_SCC\디자인\피드_201508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9568" r="11472" b="9607"/>
          <a:stretch/>
        </p:blipFill>
        <p:spPr bwMode="auto">
          <a:xfrm>
            <a:off x="1631765" y="1782683"/>
            <a:ext cx="6251471" cy="48655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나의 관심사에 따라 교육 컨텐츠가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피드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9220" y="1274554"/>
            <a:ext cx="7036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사용자는 니즈에 따라 컨텐츠 카테고리를 취사선택하여 맞춤형 컨텐츠를 제공받을 수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3144" y="1539536"/>
            <a:ext cx="2275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예시 </a:t>
            </a:r>
            <a:r>
              <a:rPr lang="en-US" altLang="ko-KR" sz="1100" b="1" dirty="0"/>
              <a:t>UI</a:t>
            </a:r>
            <a:endParaRPr lang="ko-KR" altLang="en-US" sz="1100" b="1" dirty="0"/>
          </a:p>
        </p:txBody>
      </p:sp>
      <p:pic>
        <p:nvPicPr>
          <p:cNvPr id="9" name="Picture 3" descr="E:\013_진행프로젝트\PNS_2015\001_PNS1.0\003_디자인\메시지템플릿_심경섭\attachments (4)\1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2"/>
          <a:stretch/>
        </p:blipFill>
        <p:spPr bwMode="auto">
          <a:xfrm>
            <a:off x="6742214" y="3343565"/>
            <a:ext cx="1958714" cy="3477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서비스기획\엣위클라우드\100_기획\web_version\화면시안\JPG\메인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" r="1015"/>
          <a:stretch/>
        </p:blipFill>
        <p:spPr bwMode="auto">
          <a:xfrm>
            <a:off x="979054" y="1758110"/>
            <a:ext cx="6929451" cy="464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내가 제공한 교육 컨텐츠에 대한 현황과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클래스 통계를 대시 보드 형태로 제공합니다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976" y="4082679"/>
            <a:ext cx="5400600" cy="2775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64976" y="4082679"/>
            <a:ext cx="5400600" cy="276999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wrap="square" lIns="180000" rIns="0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조회률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현황 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현황 등 통계 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9054" y="6510833"/>
            <a:ext cx="2275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예시 </a:t>
            </a:r>
            <a:r>
              <a:rPr lang="en-US" altLang="ko-KR" sz="1100" b="1" dirty="0"/>
              <a:t>UI</a:t>
            </a:r>
            <a:endParaRPr lang="ko-KR" altLang="en-US" sz="1100" b="1" dirty="0"/>
          </a:p>
        </p:txBody>
      </p:sp>
      <p:sp>
        <p:nvSpPr>
          <p:cNvPr id="10" name="직사각형 9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" y="2428769"/>
            <a:ext cx="2307117" cy="23071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03" y="2452585"/>
            <a:ext cx="2224724" cy="2232861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>
            <a:off x="2638714" y="1675879"/>
            <a:ext cx="4195010" cy="1127123"/>
          </a:xfrm>
          <a:prstGeom prst="curvedDownArrow">
            <a:avLst>
              <a:gd name="adj1" fmla="val 26949"/>
              <a:gd name="adj2" fmla="val 5199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4186" y="2054774"/>
            <a:ext cx="187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강사신청</a:t>
            </a:r>
          </a:p>
        </p:txBody>
      </p:sp>
      <p:sp>
        <p:nvSpPr>
          <p:cNvPr id="140" name="아래로 구부러진 화살표 139"/>
          <p:cNvSpPr/>
          <p:nvPr/>
        </p:nvSpPr>
        <p:spPr>
          <a:xfrm flipH="1" flipV="1">
            <a:off x="2638714" y="4654115"/>
            <a:ext cx="4195010" cy="1127123"/>
          </a:xfrm>
          <a:prstGeom prst="curvedDownArrow">
            <a:avLst>
              <a:gd name="adj1" fmla="val 26949"/>
              <a:gd name="adj2" fmla="val 5199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1195" y="5033010"/>
            <a:ext cx="29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신청 검토 </a:t>
            </a:r>
            <a:r>
              <a:rPr lang="en-US" altLang="ko-KR" dirty="0"/>
              <a:t>/ </a:t>
            </a:r>
            <a:r>
              <a:rPr lang="ko-KR" altLang="en-US" dirty="0"/>
              <a:t>강사 권한 부여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1191" y="4792918"/>
            <a:ext cx="108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159231" y="4800701"/>
            <a:ext cx="108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7" y="3064133"/>
            <a:ext cx="1589982" cy="158998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4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/>
          <p:cNvSpPr/>
          <p:nvPr/>
        </p:nvSpPr>
        <p:spPr>
          <a:xfrm flipH="1">
            <a:off x="2821017" y="5702032"/>
            <a:ext cx="3792214" cy="1015111"/>
          </a:xfrm>
          <a:prstGeom prst="wedgeRoundRectCallout">
            <a:avLst>
              <a:gd name="adj1" fmla="val 68493"/>
              <a:gd name="adj2" fmla="val -3481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말풍선: 모서리가 둥근 사각형 12"/>
          <p:cNvSpPr/>
          <p:nvPr/>
        </p:nvSpPr>
        <p:spPr>
          <a:xfrm>
            <a:off x="2493814" y="523003"/>
            <a:ext cx="3888509" cy="973290"/>
          </a:xfrm>
          <a:prstGeom prst="wedgeRoundRectCallout">
            <a:avLst>
              <a:gd name="adj1" fmla="val 64678"/>
              <a:gd name="adj2" fmla="val 2928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17" y="1673532"/>
            <a:ext cx="6289115" cy="3851261"/>
          </a:xfrm>
          <a:prstGeom prst="flowChartAlternateProcess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4" name="TextBox 3"/>
          <p:cNvSpPr txBox="1"/>
          <p:nvPr/>
        </p:nvSpPr>
        <p:spPr>
          <a:xfrm>
            <a:off x="2917833" y="5723297"/>
            <a:ext cx="36215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양질의 교육 서비스 제공받을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온오프라인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교육 범위를 넓힘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교육을 받는 사람들과 만날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교육을 처음 시작할 때 정보를 얻을 수 있음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8417" y="550712"/>
            <a:ext cx="32993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온오프라인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교육 서비스 제공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브랜드 홍보와 수익화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편리한 수업 진행과 피드백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서비스를 제공을 위한 참고 가이드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9503" y="4976008"/>
            <a:ext cx="1381228" cy="13914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 얻고 싶은 사람</a:t>
            </a:r>
          </a:p>
        </p:txBody>
      </p:sp>
      <p:sp>
        <p:nvSpPr>
          <p:cNvPr id="12" name="타원 11"/>
          <p:cNvSpPr/>
          <p:nvPr/>
        </p:nvSpPr>
        <p:spPr>
          <a:xfrm>
            <a:off x="6768593" y="1127492"/>
            <a:ext cx="1381228" cy="1391448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</a:t>
            </a:r>
            <a:endParaRPr lang="en-US" altLang="ko-KR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나누고 싶은 사람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2294079" y="3183526"/>
            <a:ext cx="4555842" cy="908183"/>
          </a:xfrm>
          <a:prstGeom prst="roundRect">
            <a:avLst/>
          </a:prstGeom>
          <a:solidFill>
            <a:schemeClr val="bg2">
              <a:lumMod val="50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09187">
              <a:defRPr/>
            </a:pP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나만의 노하우</a:t>
            </a:r>
            <a:r>
              <a:rPr lang="en-US" altLang="ko-KR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숨겨진 지식과 정보를 통한 배움의 즐거움과 성장</a:t>
            </a:r>
            <a:r>
              <a:rPr lang="en-US" altLang="ko-KR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</a:p>
          <a:p>
            <a:pPr lvl="0" algn="ctr" defTabSz="709187">
              <a:defRPr/>
            </a:pP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그리고 지식 산업의 발전</a:t>
            </a:r>
            <a:endParaRPr lang="en-US" altLang="ko-KR" sz="2000" b="1" kern="0" spc="-1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98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61" r="11607"/>
          <a:stretch/>
        </p:blipFill>
        <p:spPr>
          <a:xfrm>
            <a:off x="0" y="-64655"/>
            <a:ext cx="9144000" cy="6922655"/>
          </a:xfrm>
        </p:spPr>
      </p:pic>
      <p:sp>
        <p:nvSpPr>
          <p:cNvPr id="7" name="사각형: 둥근 모서리 6"/>
          <p:cNvSpPr/>
          <p:nvPr/>
        </p:nvSpPr>
        <p:spPr>
          <a:xfrm>
            <a:off x="945803" y="1301404"/>
            <a:ext cx="7416800" cy="997528"/>
          </a:xfrm>
          <a:prstGeom prst="roundRect">
            <a:avLst/>
          </a:prstGeom>
          <a:solidFill>
            <a:schemeClr val="bg2">
              <a:lumMod val="50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09187">
              <a:defRPr/>
            </a:pP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학교에서 배운 </a:t>
            </a:r>
            <a:r>
              <a:rPr lang="ko-KR" altLang="en-US" sz="24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지식을</a:t>
            </a:r>
            <a:endParaRPr lang="en-US" altLang="ko-KR" sz="2400" b="1" kern="0" spc="-1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lvl="0" algn="ctr" defTabSz="709187">
              <a:defRPr/>
            </a:pP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나만의 스타일로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재창조하여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소통할 수 있습니다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.</a:t>
            </a:r>
          </a:p>
        </p:txBody>
      </p:sp>
      <p:sp>
        <p:nvSpPr>
          <p:cNvPr id="5" name="사각형: 둥근 모서리 6"/>
          <p:cNvSpPr/>
          <p:nvPr/>
        </p:nvSpPr>
        <p:spPr>
          <a:xfrm>
            <a:off x="1057563" y="3037840"/>
            <a:ext cx="7416800" cy="1788160"/>
          </a:xfrm>
          <a:prstGeom prst="roundRect">
            <a:avLst/>
          </a:prstGeom>
          <a:solidFill>
            <a:schemeClr val="bg2">
              <a:lumMod val="5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09187">
              <a:defRPr/>
            </a:pPr>
            <a:r>
              <a:rPr lang="en-US" altLang="ko-KR" sz="96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Q&amp;A</a:t>
            </a:r>
            <a:endParaRPr lang="en-US" altLang="ko-KR" sz="9600" b="1" kern="0" spc="-1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64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977184" y="1590581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491350" y="1401292"/>
            <a:ext cx="4740818" cy="77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98761" y="1565483"/>
            <a:ext cx="0" cy="405299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3528732" y="2366519"/>
            <a:ext cx="691606" cy="921288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77184" y="2097885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</a:t>
            </a:r>
            <a:r>
              <a:rPr lang="ko-KR" altLang="en-US" sz="20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7184" y="3112493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목적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7184" y="3619797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7184" y="4127101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구성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77184" y="4634405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77184" y="5141706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77184" y="2605189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0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33362" y="2613281"/>
            <a:ext cx="0" cy="5859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633362" y="3739043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10235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11326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03181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321145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5152"/>
              </p:ext>
            </p:extLst>
          </p:nvPr>
        </p:nvGraphicFramePr>
        <p:xfrm>
          <a:off x="4092590" y="1846405"/>
          <a:ext cx="1019017" cy="76687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PM</a:t>
                      </a:r>
                      <a:r>
                        <a:rPr lang="ko-KR" altLang="en-US" dirty="0" smtClean="0"/>
                        <a:t>교수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박성철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67584"/>
              </p:ext>
            </p:extLst>
          </p:nvPr>
        </p:nvGraphicFramePr>
        <p:xfrm>
          <a:off x="4092590" y="2972167"/>
          <a:ext cx="1019017" cy="76687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조장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진세은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94593"/>
              </p:ext>
            </p:extLst>
          </p:nvPr>
        </p:nvGraphicFramePr>
        <p:xfrm>
          <a:off x="5099354" y="4424448"/>
          <a:ext cx="1019017" cy="7668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양윤선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726233"/>
              </p:ext>
            </p:extLst>
          </p:nvPr>
        </p:nvGraphicFramePr>
        <p:xfrm>
          <a:off x="3291656" y="4456815"/>
          <a:ext cx="1019017" cy="75184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19017"/>
              </a:tblGrid>
              <a:tr h="34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박준완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9900"/>
              </p:ext>
            </p:extLst>
          </p:nvPr>
        </p:nvGraphicFramePr>
        <p:xfrm>
          <a:off x="1502418" y="4456815"/>
          <a:ext cx="1019017" cy="75184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019017"/>
              </a:tblGrid>
              <a:tr h="34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b="1" dirty="0">
                        <a:latin typeface="+mn-lt"/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김태영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3085"/>
              </p:ext>
            </p:extLst>
          </p:nvPr>
        </p:nvGraphicFramePr>
        <p:xfrm>
          <a:off x="6809737" y="4424448"/>
          <a:ext cx="1019017" cy="76687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명혜림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1" name="직선 연결선 20"/>
          <p:cNvCxnSpPr/>
          <p:nvPr/>
        </p:nvCxnSpPr>
        <p:spPr>
          <a:xfrm>
            <a:off x="2010235" y="4097929"/>
            <a:ext cx="53109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83470" y="386205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소개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26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728" t="2254" r="11542"/>
          <a:stretch/>
        </p:blipFill>
        <p:spPr>
          <a:xfrm>
            <a:off x="396030" y="2079188"/>
            <a:ext cx="3814619" cy="26531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3470" y="386205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39" y="2069537"/>
            <a:ext cx="4148807" cy="27270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0306" y="1739099"/>
            <a:ext cx="2073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81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할머니의 앱 개발 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81239" y="1729974"/>
            <a:ext cx="1890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소년의 앱 개발 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3543" y="852218"/>
            <a:ext cx="3195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“교육은 또 다른 소통입니다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6029" y="469733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노인들이 손가락을 이리저리 움직일 수 있게 돕는 게임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사람들과 소통하기 위해 컴퓨터 개발을 배움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81239" y="479657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집안의 식물을 보다 효과적으로 키울 수 있는 소프트웨어 개발 목표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가족이 식물과 교감하는 방법을 배우기 위해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4350" y="5853666"/>
            <a:ext cx="919514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지식은 정답을 받아들이는 것이 아니라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질문과 답을 만들어 나가는 과정입니다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이 과정을 지식의 소통이라고 생각하고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형태의 교육 서비스를 생각했습니다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3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46525" y="1321149"/>
            <a:ext cx="1937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709187">
              <a:defRPr/>
            </a:pPr>
            <a:r>
              <a:rPr lang="ko-KR" altLang="en-US" sz="5400" b="1" kern="0"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소통</a:t>
            </a:r>
            <a:endParaRPr lang="en-US" altLang="ko-KR" sz="5400" b="1" kern="0" spc="-1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87194" y="1367315"/>
            <a:ext cx="1300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09187">
              <a:defRPr/>
            </a:pPr>
            <a:r>
              <a:rPr lang="ko-KR" altLang="en-US" sz="4800" b="1" kern="0"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상자</a:t>
            </a:r>
            <a:endParaRPr lang="en-US" altLang="ko-KR" sz="4800" b="1" kern="0" spc="-1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</p:txBody>
      </p:sp>
      <p:pic>
        <p:nvPicPr>
          <p:cNvPr id="2050" name="Picture 2" descr="communication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18" y="2968107"/>
            <a:ext cx="26003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95612" y="2314715"/>
            <a:ext cx="3366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교육은 지식으로 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대화하고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하는 것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2822" y="2314715"/>
            <a:ext cx="3366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컨텐츠와 사용자를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담을 수 있는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2" name="Picture 4" descr="Box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45" y="3299691"/>
            <a:ext cx="1958109" cy="19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761081" y="6121169"/>
            <a:ext cx="5621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algn="ctr" defTabSz="709187" latinLnBrk="0">
              <a:defRPr/>
            </a:pPr>
            <a:r>
              <a:rPr kumimoji="0" lang="ko-KR" altLang="en-US" sz="2400" b="1" kern="0" spc="-1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지식과 노하우로 </a:t>
            </a:r>
            <a:r>
              <a:rPr kumimoji="0" lang="ko-KR" altLang="en-US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소통하는</a:t>
            </a:r>
            <a:r>
              <a:rPr kumimoji="0" lang="en-US" altLang="ko-KR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kumimoji="0" lang="ko-KR" altLang="en-US" sz="2400" b="1" kern="0" spc="-1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에듀</a:t>
            </a:r>
            <a:r>
              <a:rPr kumimoji="0" lang="ko-KR" altLang="en-US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kumimoji="0" lang="ko-KR" altLang="en-US" sz="2400" b="1" kern="0" spc="-1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플랫폼</a:t>
            </a:r>
            <a:endParaRPr kumimoji="0" lang="en-US" altLang="ko-KR" sz="2400" b="1" kern="0" spc="-10" dirty="0"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1195612" y="1163783"/>
            <a:ext cx="3163951" cy="4492182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/>
          <p:cNvSpPr/>
          <p:nvPr/>
        </p:nvSpPr>
        <p:spPr>
          <a:xfrm>
            <a:off x="4784435" y="1105055"/>
            <a:ext cx="3163951" cy="4492182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더하기 기호 9"/>
          <p:cNvSpPr/>
          <p:nvPr/>
        </p:nvSpPr>
        <p:spPr>
          <a:xfrm>
            <a:off x="4147322" y="3080367"/>
            <a:ext cx="868218" cy="882034"/>
          </a:xfrm>
          <a:prstGeom prst="mathPl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7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57" name="그룹 2056"/>
          <p:cNvGrpSpPr/>
          <p:nvPr/>
        </p:nvGrpSpPr>
        <p:grpSpPr>
          <a:xfrm>
            <a:off x="2300011" y="654495"/>
            <a:ext cx="4560364" cy="6017722"/>
            <a:chOff x="2300011" y="654495"/>
            <a:chExt cx="4560364" cy="6017722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025828" y="1766980"/>
              <a:ext cx="810954" cy="114726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연결선 2054"/>
            <p:cNvCxnSpPr/>
            <p:nvPr/>
          </p:nvCxnSpPr>
          <p:spPr>
            <a:xfrm>
              <a:off x="3041329" y="4054812"/>
              <a:ext cx="0" cy="115824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230558" y="1766980"/>
              <a:ext cx="810954" cy="1147260"/>
            </a:xfrm>
            <a:prstGeom prst="line">
              <a:avLst/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011" y="2560743"/>
              <a:ext cx="1502038" cy="150203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979" y="4770069"/>
              <a:ext cx="1502038" cy="150203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003" y="654495"/>
              <a:ext cx="1502038" cy="150203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337" y="2560743"/>
              <a:ext cx="1502038" cy="15020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928376" y="215858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카테고리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62782" y="40574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클래스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08355" y="4057425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소통 상자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08355" y="6272107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소통 카드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2058" name="직사각형 2057"/>
          <p:cNvSpPr/>
          <p:nvPr/>
        </p:nvSpPr>
        <p:spPr>
          <a:xfrm>
            <a:off x="1564640" y="203025"/>
            <a:ext cx="6461760" cy="64704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65" name="그룹 2064"/>
          <p:cNvGrpSpPr/>
          <p:nvPr/>
        </p:nvGrpSpPr>
        <p:grpSpPr>
          <a:xfrm>
            <a:off x="1868066" y="1138058"/>
            <a:ext cx="5786843" cy="4855608"/>
            <a:chOff x="1868066" y="1138058"/>
            <a:chExt cx="5786843" cy="4855608"/>
          </a:xfrm>
        </p:grpSpPr>
        <p:pic>
          <p:nvPicPr>
            <p:cNvPr id="2062" name="그림 20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1061" y="1138058"/>
              <a:ext cx="1555564" cy="1555564"/>
            </a:xfrm>
            <a:prstGeom prst="rect">
              <a:avLst/>
            </a:prstGeom>
          </p:spPr>
        </p:pic>
        <p:pic>
          <p:nvPicPr>
            <p:cNvPr id="2063" name="그림 206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9484" y="3957474"/>
              <a:ext cx="1555564" cy="1555564"/>
            </a:xfrm>
            <a:prstGeom prst="rect">
              <a:avLst/>
            </a:prstGeom>
          </p:spPr>
        </p:pic>
        <p:pic>
          <p:nvPicPr>
            <p:cNvPr id="2064" name="그림 206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2245" y="2852754"/>
              <a:ext cx="1555564" cy="1555564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878392" y="2779965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사용자</a:t>
              </a:r>
              <a:r>
                <a:rPr lang="en-US" altLang="ko-KR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(Beginner)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68066" y="5593556"/>
              <a:ext cx="21820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발행인</a:t>
              </a:r>
              <a:r>
                <a:rPr lang="en-US" altLang="ko-KR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(Manager)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22356" y="4407508"/>
              <a:ext cx="18325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강사</a:t>
              </a:r>
              <a:r>
                <a:rPr lang="en-US" altLang="ko-KR" sz="20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(Director)</a:t>
              </a:r>
              <a:endPara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26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2486095" y="1203813"/>
            <a:ext cx="2367793" cy="799234"/>
          </a:xfrm>
          <a:prstGeom prst="roundRect">
            <a:avLst/>
          </a:prstGeom>
          <a:solidFill>
            <a:srgbClr val="FFC00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 참여하여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교육하고 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교육받는 서비스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사각형: 둥근 모서리 4"/>
          <p:cNvSpPr/>
          <p:nvPr/>
        </p:nvSpPr>
        <p:spPr>
          <a:xfrm>
            <a:off x="5787004" y="1203813"/>
            <a:ext cx="2367793" cy="799234"/>
          </a:xfrm>
          <a:prstGeom prst="roundRect">
            <a:avLst/>
          </a:prstGeom>
          <a:solidFill>
            <a:srgbClr val="00B0F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쉽고 재미있는 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5840364" y="3738901"/>
            <a:ext cx="2367793" cy="799234"/>
          </a:xfrm>
          <a:prstGeom prst="roundRect">
            <a:avLst/>
          </a:prstGeom>
          <a:solidFill>
            <a:srgbClr val="00B05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교육자를 위한 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 서비스</a:t>
            </a:r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2486095" y="3773928"/>
            <a:ext cx="2325794" cy="799234"/>
          </a:xfrm>
          <a:prstGeom prst="roundRect">
            <a:avLst/>
          </a:prstGeom>
          <a:solidFill>
            <a:srgbClr val="7030A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</a:t>
            </a:r>
            <a:r>
              <a:rPr lang="ko-KR" alt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확산하는 서비스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목적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CF0F1"/>
              </a:clrFrom>
              <a:clrTo>
                <a:srgbClr val="ECF0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1" y="4954238"/>
            <a:ext cx="2503230" cy="1670634"/>
          </a:xfrm>
          <a:prstGeom prst="rect">
            <a:avLst/>
          </a:prstGeom>
        </p:spPr>
      </p:pic>
      <p:sp>
        <p:nvSpPr>
          <p:cNvPr id="35" name="사각형: 둥근 모서리 9"/>
          <p:cNvSpPr/>
          <p:nvPr/>
        </p:nvSpPr>
        <p:spPr>
          <a:xfrm>
            <a:off x="2559093" y="2092645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유저</a:t>
            </a:r>
          </a:p>
        </p:txBody>
      </p:sp>
      <p:sp>
        <p:nvSpPr>
          <p:cNvPr id="36" name="사각형: 둥근 모서리 10"/>
          <p:cNvSpPr/>
          <p:nvPr/>
        </p:nvSpPr>
        <p:spPr>
          <a:xfrm>
            <a:off x="2559093" y="2574967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컨텐츠 생산자</a:t>
            </a:r>
          </a:p>
        </p:txBody>
      </p:sp>
      <p:sp>
        <p:nvSpPr>
          <p:cNvPr id="37" name="사각형: 둥근 모서리 11"/>
          <p:cNvSpPr/>
          <p:nvPr/>
        </p:nvSpPr>
        <p:spPr>
          <a:xfrm>
            <a:off x="2559093" y="3057290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 교육자</a:t>
            </a:r>
          </a:p>
        </p:txBody>
      </p:sp>
      <p:sp>
        <p:nvSpPr>
          <p:cNvPr id="38" name="사각형: 둥근 모서리 12"/>
          <p:cNvSpPr/>
          <p:nvPr/>
        </p:nvSpPr>
        <p:spPr>
          <a:xfrm>
            <a:off x="5855163" y="2277224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컨텐츠 형태</a:t>
            </a:r>
          </a:p>
        </p:txBody>
      </p:sp>
      <p:sp>
        <p:nvSpPr>
          <p:cNvPr id="39" name="사각형: 둥근 모서리 13"/>
          <p:cNvSpPr/>
          <p:nvPr/>
        </p:nvSpPr>
        <p:spPr>
          <a:xfrm>
            <a:off x="5855163" y="2852787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편리한 서비스 제공</a:t>
            </a:r>
          </a:p>
        </p:txBody>
      </p:sp>
      <p:sp>
        <p:nvSpPr>
          <p:cNvPr id="40" name="사각형: 둥근 모서리 14"/>
          <p:cNvSpPr/>
          <p:nvPr/>
        </p:nvSpPr>
        <p:spPr>
          <a:xfrm>
            <a:off x="2543415" y="5185187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평가와 피드백</a:t>
            </a:r>
          </a:p>
        </p:txBody>
      </p:sp>
      <p:sp>
        <p:nvSpPr>
          <p:cNvPr id="41" name="사각형: 둥근 모서리 16"/>
          <p:cNvSpPr/>
          <p:nvPr/>
        </p:nvSpPr>
        <p:spPr>
          <a:xfrm>
            <a:off x="2543415" y="4680423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1:1,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메시징</a:t>
            </a:r>
          </a:p>
        </p:txBody>
      </p:sp>
      <p:sp>
        <p:nvSpPr>
          <p:cNvPr id="42" name="사각형: 둥근 모서리 17"/>
          <p:cNvSpPr/>
          <p:nvPr/>
        </p:nvSpPr>
        <p:spPr>
          <a:xfrm>
            <a:off x="2559093" y="5710271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</a:p>
        </p:txBody>
      </p:sp>
      <p:sp>
        <p:nvSpPr>
          <p:cNvPr id="43" name="사각형: 둥근 모서리 18"/>
          <p:cNvSpPr/>
          <p:nvPr/>
        </p:nvSpPr>
        <p:spPr>
          <a:xfrm>
            <a:off x="5920244" y="5710622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관리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</a:p>
        </p:txBody>
      </p:sp>
      <p:sp>
        <p:nvSpPr>
          <p:cNvPr id="44" name="사각형: 둥근 모서리 19"/>
          <p:cNvSpPr/>
          <p:nvPr/>
        </p:nvSpPr>
        <p:spPr>
          <a:xfrm>
            <a:off x="5913163" y="5185363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플랫폼 제공</a:t>
            </a:r>
          </a:p>
        </p:txBody>
      </p:sp>
      <p:sp>
        <p:nvSpPr>
          <p:cNvPr id="45" name="사각형: 둥근 모서리 20"/>
          <p:cNvSpPr/>
          <p:nvPr/>
        </p:nvSpPr>
        <p:spPr>
          <a:xfrm>
            <a:off x="5903003" y="4680423"/>
            <a:ext cx="2211154" cy="384614"/>
          </a:xfrm>
          <a:prstGeom prst="roundRect">
            <a:avLst/>
          </a:prstGeom>
          <a:solidFill>
            <a:schemeClr val="bg1">
              <a:lumMod val="95000"/>
              <a:alpha val="47059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 서버 제공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559093" y="2477259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559093" y="2959581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559093" y="3441904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559093" y="5065037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559093" y="5569801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881004" y="3237401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5881004" y="2661838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911484" y="5065037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911484" y="5569801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911484" y="6094885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574771" y="6094885"/>
            <a:ext cx="21954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3470" y="386205"/>
            <a:ext cx="1487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시장조사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49" y="1036445"/>
            <a:ext cx="8960530" cy="491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2774648" y="6121122"/>
            <a:ext cx="3635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빙글</a:t>
            </a:r>
            <a:r>
              <a:rPr lang="en-US" altLang="ko-KR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(</a:t>
            </a:r>
            <a:r>
              <a:rPr lang="ko-KR" altLang="en-US" b="1" dirty="0" err="1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관심형</a:t>
            </a:r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en-US" altLang="ko-KR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SNS) </a:t>
            </a:r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월간 순사용자 동향 </a:t>
            </a:r>
            <a:endParaRPr lang="en-US" altLang="ko-KR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7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3470" y="386205"/>
            <a:ext cx="1487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시장조사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_x221092688" descr="EMB00000fe429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0" y="859539"/>
            <a:ext cx="5141743" cy="31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/>
          <a:srcRect b="1577"/>
          <a:stretch/>
        </p:blipFill>
        <p:spPr bwMode="auto">
          <a:xfrm>
            <a:off x="3891280" y="3572259"/>
            <a:ext cx="5252720" cy="312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42830" y="416429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국내 이 러닝 시장 규모</a:t>
            </a:r>
            <a:endParaRPr lang="en-US" altLang="ko-KR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37960" y="3202927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세계 이 러닝 성장 추이</a:t>
            </a:r>
            <a:endParaRPr lang="en-US" altLang="ko-KR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3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543</Words>
  <Application>Microsoft Office PowerPoint</Application>
  <PresentationFormat>화면 슬라이드 쇼(4:3)</PresentationFormat>
  <Paragraphs>156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Adobe 고딕 Std B</vt:lpstr>
      <vt:lpstr>RixHead B</vt:lpstr>
      <vt:lpstr>나눔고딕</vt:lpstr>
      <vt:lpstr>나눔바른고딕</vt:lpstr>
      <vt:lpstr>나눔손글씨 붓</vt:lpstr>
      <vt:lpstr>나눔스퀘어 ExtraBold</vt:lpstr>
      <vt:lpstr>맑은 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bon</cp:lastModifiedBy>
  <cp:revision>38</cp:revision>
  <dcterms:created xsi:type="dcterms:W3CDTF">2017-03-06T04:42:29Z</dcterms:created>
  <dcterms:modified xsi:type="dcterms:W3CDTF">2017-03-07T11:11:20Z</dcterms:modified>
</cp:coreProperties>
</file>